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743" r:id="rId1"/>
  </p:sldMasterIdLst>
  <p:notesMasterIdLst>
    <p:notesMasterId r:id="rId24"/>
  </p:notesMasterIdLst>
  <p:sldIdLst>
    <p:sldId id="307" r:id="rId2"/>
    <p:sldId id="277" r:id="rId3"/>
    <p:sldId id="306" r:id="rId4"/>
    <p:sldId id="308" r:id="rId5"/>
    <p:sldId id="299" r:id="rId6"/>
    <p:sldId id="290" r:id="rId7"/>
    <p:sldId id="293" r:id="rId8"/>
    <p:sldId id="309" r:id="rId9"/>
    <p:sldId id="279" r:id="rId10"/>
    <p:sldId id="301" r:id="rId11"/>
    <p:sldId id="304" r:id="rId12"/>
    <p:sldId id="287" r:id="rId13"/>
    <p:sldId id="294" r:id="rId14"/>
    <p:sldId id="283" r:id="rId15"/>
    <p:sldId id="305" r:id="rId16"/>
    <p:sldId id="295" r:id="rId17"/>
    <p:sldId id="303" r:id="rId18"/>
    <p:sldId id="278" r:id="rId19"/>
    <p:sldId id="297" r:id="rId20"/>
    <p:sldId id="296" r:id="rId21"/>
    <p:sldId id="300" r:id="rId22"/>
    <p:sldId id="289" r:id="rId23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1" i="0" u="none" strike="noStrike" cap="none" spc="0" normalizeH="0" baseline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1pPr>
    <a:lvl2pPr marL="0" marR="0" indent="228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1" i="0" u="none" strike="noStrike" cap="none" spc="0" normalizeH="0" baseline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2pPr>
    <a:lvl3pPr marL="0" marR="0" indent="457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1" i="0" u="none" strike="noStrike" cap="none" spc="0" normalizeH="0" baseline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3pPr>
    <a:lvl4pPr marL="0" marR="0" indent="685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1" i="0" u="none" strike="noStrike" cap="none" spc="0" normalizeH="0" baseline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4pPr>
    <a:lvl5pPr marL="0" marR="0" indent="9144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1" i="0" u="none" strike="noStrike" cap="none" spc="0" normalizeH="0" baseline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5pPr>
    <a:lvl6pPr marL="0" marR="0" indent="11430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1" i="0" u="none" strike="noStrike" cap="none" spc="0" normalizeH="0" baseline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6pPr>
    <a:lvl7pPr marL="0" marR="0" indent="13716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1" i="0" u="none" strike="noStrike" cap="none" spc="0" normalizeH="0" baseline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7pPr>
    <a:lvl8pPr marL="0" marR="0" indent="16002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1" i="0" u="none" strike="noStrike" cap="none" spc="0" normalizeH="0" baseline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8pPr>
    <a:lvl9pPr marL="0" marR="0" indent="1828800" algn="l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1" i="0" u="none" strike="noStrike" cap="none" spc="0" normalizeH="0" baseline="0">
        <a:ln>
          <a:noFill/>
        </a:ln>
        <a:solidFill>
          <a:srgbClr val="FFF5E3"/>
        </a:solidFill>
        <a:effectLst/>
        <a:uFillTx/>
        <a:latin typeface="+mn-lt"/>
        <a:ea typeface="+mn-ea"/>
        <a:cs typeface="+mn-cs"/>
        <a:sym typeface="Avenir Next"/>
      </a:defRPr>
    </a:lvl9pPr>
  </p:defaultTextStyle>
  <p:extLst>
    <p:ext uri="{EFAFB233-063F-42B5-8137-9DF3F51BA10A}">
      <p15:sldGuideLst xmlns:p15="http://schemas.microsoft.com/office/powerpoint/2012/main">
        <p15:guide id="1" orient="horz" pos="3072" userDrawn="1">
          <p15:clr>
            <a:srgbClr val="A4A3A4"/>
          </p15:clr>
        </p15:guide>
        <p15:guide id="2" pos="546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151"/>
    <a:srgbClr val="FF3F80"/>
    <a:srgbClr val="33B490"/>
    <a:srgbClr val="B967C7"/>
    <a:srgbClr val="FFF5E3"/>
    <a:srgbClr val="FF9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54" autoAdjust="0"/>
    <p:restoredTop sz="94648" autoAdjust="0"/>
  </p:normalViewPr>
  <p:slideViewPr>
    <p:cSldViewPr>
      <p:cViewPr varScale="1">
        <p:scale>
          <a:sx n="71" d="100"/>
          <a:sy n="71" d="100"/>
        </p:scale>
        <p:origin x="208" y="616"/>
      </p:cViewPr>
      <p:guideLst>
        <p:guide orient="horz" pos="3072"/>
        <p:guide pos="546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56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png>
</file>

<file path=ppt/media/image2.jpeg>
</file>

<file path=ppt/media/image3.png>
</file>

<file path=ppt/media/image4.jpeg>
</file>

<file path=ppt/media/image5.jpe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3" name="Shape 37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350001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44466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490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58787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62178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01272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01_Title ">
    <p:bg>
      <p:bgPr>
        <a:solidFill>
          <a:srgbClr val="33B4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693387" y="834828"/>
            <a:ext cx="13953494" cy="3978475"/>
          </a:xfrm>
          <a:prstGeom prst="rect">
            <a:avLst/>
          </a:prstGeom>
        </p:spPr>
        <p:txBody>
          <a:bodyPr anchor="b"/>
          <a:lstStyle>
            <a:lvl1pPr>
              <a:defRPr sz="10667">
                <a:solidFill>
                  <a:srgbClr val="FFF5E3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693387" y="5025132"/>
            <a:ext cx="13953494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1pPr>
            <a:lvl2pPr marL="0" indent="304801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2pPr>
            <a:lvl3pPr marL="0" indent="609598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3pPr>
            <a:lvl4pPr marL="0" indent="914399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4pPr>
            <a:lvl5pPr marL="0" indent="1219200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6753091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03_Title ">
    <p:bg>
      <p:bgPr>
        <a:solidFill>
          <a:srgbClr val="B96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693387" y="834828"/>
            <a:ext cx="13953494" cy="3978475"/>
          </a:xfrm>
          <a:prstGeom prst="rect">
            <a:avLst/>
          </a:prstGeom>
        </p:spPr>
        <p:txBody>
          <a:bodyPr anchor="b"/>
          <a:lstStyle>
            <a:lvl1pPr>
              <a:defRPr sz="10667"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693387" y="5025132"/>
            <a:ext cx="13953494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1pPr>
            <a:lvl2pPr marL="0" indent="304801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2pPr>
            <a:lvl3pPr marL="0" indent="609598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3pPr>
            <a:lvl4pPr marL="0" indent="914399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4pPr>
            <a:lvl5pPr marL="0" indent="1219200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078224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3_Head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9127589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3_Heading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154869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3_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B967C7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37" name="Shape 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38" name="Shape 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5783076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3_Heading &amp; Body2">
    <p:bg>
      <p:bgPr>
        <a:solidFill>
          <a:srgbClr val="B967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4_Title">
    <p:bg>
      <p:bgPr>
        <a:solidFill>
          <a:srgbClr val="02A8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title"/>
          </p:nvPr>
        </p:nvSpPr>
        <p:spPr>
          <a:xfrm>
            <a:off x="1693387" y="834828"/>
            <a:ext cx="13953494" cy="3978475"/>
          </a:xfrm>
          <a:prstGeom prst="rect">
            <a:avLst/>
          </a:prstGeom>
        </p:spPr>
        <p:txBody>
          <a:bodyPr anchor="b"/>
          <a:lstStyle>
            <a:lvl1pPr>
              <a:defRPr sz="10667"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body" sz="quarter" idx="1"/>
          </p:nvPr>
        </p:nvSpPr>
        <p:spPr>
          <a:xfrm>
            <a:off x="1693387" y="5025132"/>
            <a:ext cx="13953494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1pPr>
            <a:lvl2pPr marL="0" indent="304801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2pPr>
            <a:lvl3pPr marL="0" indent="609598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3pPr>
            <a:lvl4pPr marL="0" indent="914399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4pPr>
            <a:lvl5pPr marL="0" indent="1219200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160" name="Shape 1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4_Head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4_Heading2">
    <p:bg>
      <p:bgPr>
        <a:solidFill>
          <a:srgbClr val="FFF5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02A8F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0220191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4_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2A8F3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185" name="Shape 1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4_Heading &amp; Body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2A8F3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184" name="Shape 1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dirty="0"/>
          </a:p>
        </p:txBody>
      </p:sp>
      <p:sp>
        <p:nvSpPr>
          <p:cNvPr id="185" name="Shape 1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7421549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1_Heading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6572518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5_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title"/>
          </p:nvPr>
        </p:nvSpPr>
        <p:spPr>
          <a:xfrm>
            <a:off x="1693387" y="834828"/>
            <a:ext cx="13953494" cy="3978475"/>
          </a:xfrm>
          <a:prstGeom prst="rect">
            <a:avLst/>
          </a:prstGeom>
        </p:spPr>
        <p:txBody>
          <a:bodyPr anchor="b"/>
          <a:lstStyle>
            <a:lvl1pPr>
              <a:defRPr sz="10667"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body" sz="quarter" idx="1"/>
          </p:nvPr>
        </p:nvSpPr>
        <p:spPr>
          <a:xfrm>
            <a:off x="1693387" y="5025132"/>
            <a:ext cx="13953494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1pPr>
            <a:lvl2pPr marL="0" indent="304801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2pPr>
            <a:lvl3pPr marL="0" indent="609598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3pPr>
            <a:lvl4pPr marL="0" indent="914399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4pPr>
            <a:lvl5pPr marL="0" indent="1219200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160" name="Shape 1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44101863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5_Heading">
    <p:bg>
      <p:bgPr>
        <a:solidFill>
          <a:srgbClr val="00B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5_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BBD3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227" name="Shape 22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228" name="Shape 2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5_Heading &amp; Body2">
    <p:bg>
      <p:bgPr>
        <a:solidFill>
          <a:srgbClr val="00B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236" name="Shape 2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237" name="Shape 2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06_Title 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693387" y="834828"/>
            <a:ext cx="13953494" cy="3978475"/>
          </a:xfrm>
          <a:prstGeom prst="rect">
            <a:avLst/>
          </a:prstGeom>
        </p:spPr>
        <p:txBody>
          <a:bodyPr anchor="b"/>
          <a:lstStyle>
            <a:lvl1pPr>
              <a:defRPr sz="10667">
                <a:solidFill>
                  <a:srgbClr val="FFF5E3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693387" y="5025132"/>
            <a:ext cx="13953494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1pPr>
            <a:lvl2pPr marL="0" indent="304801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2pPr>
            <a:lvl3pPr marL="0" indent="609598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3pPr>
            <a:lvl4pPr marL="0" indent="914399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4pPr>
            <a:lvl5pPr marL="0" indent="1219200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0988057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6_Heading">
    <p:bg>
      <p:bgPr>
        <a:solidFill>
          <a:srgbClr val="F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254" name="Shape 25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6_Heading2">
    <p:bg>
      <p:bgPr>
        <a:solidFill>
          <a:srgbClr val="FFF5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9000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262" name="Shape 2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6_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FF9000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313" name="Shape 31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314" name="Shape 3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8788767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6_Heading &amp; Body2">
    <p:bg>
      <p:bgPr>
        <a:solidFill>
          <a:srgbClr val="FF9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279" name="Shape 2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280" name="Shape 28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7_Title">
    <p:bg>
      <p:bgPr>
        <a:solidFill>
          <a:srgbClr val="FF3F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/>
          </p:cNvSpPr>
          <p:nvPr>
            <p:ph type="title"/>
          </p:nvPr>
        </p:nvSpPr>
        <p:spPr>
          <a:xfrm>
            <a:off x="1693387" y="834828"/>
            <a:ext cx="13953494" cy="3978475"/>
          </a:xfrm>
          <a:prstGeom prst="rect">
            <a:avLst/>
          </a:prstGeom>
        </p:spPr>
        <p:txBody>
          <a:bodyPr anchor="b"/>
          <a:lstStyle>
            <a:lvl1pPr>
              <a:defRPr sz="10667"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288" name="Shape 288"/>
          <p:cNvSpPr>
            <a:spLocks noGrp="1"/>
          </p:cNvSpPr>
          <p:nvPr>
            <p:ph type="body" sz="quarter" idx="1"/>
          </p:nvPr>
        </p:nvSpPr>
        <p:spPr>
          <a:xfrm>
            <a:off x="1693387" y="5025132"/>
            <a:ext cx="13953494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1pPr>
            <a:lvl2pPr marL="0" indent="304801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2pPr>
            <a:lvl3pPr marL="0" indent="609598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3pPr>
            <a:lvl4pPr marL="0" indent="914399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4pPr>
            <a:lvl5pPr marL="0" indent="1219200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289" name="Shape 2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1_Heading2">
    <p:bg>
      <p:bgPr>
        <a:solidFill>
          <a:srgbClr val="FFF5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94132189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7_Heading">
    <p:bg>
      <p:bgPr>
        <a:solidFill>
          <a:srgbClr val="FF3F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297" name="Shape 2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7_Heading2">
    <p:bg>
      <p:bgPr>
        <a:solidFill>
          <a:srgbClr val="FFF5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3F80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305" name="Shape 30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7_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FF3F80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313" name="Shape 31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314" name="Shape 3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7_Heading &amp; Body2">
    <p:bg>
      <p:bgPr>
        <a:solidFill>
          <a:srgbClr val="FF3F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322" name="Shape 32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323" name="Shape 3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8_Title">
    <p:bg>
      <p:bgPr>
        <a:solidFill>
          <a:srgbClr val="FF51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/>
          </p:cNvSpPr>
          <p:nvPr>
            <p:ph type="title"/>
          </p:nvPr>
        </p:nvSpPr>
        <p:spPr>
          <a:xfrm>
            <a:off x="1693387" y="834828"/>
            <a:ext cx="13953494" cy="3978475"/>
          </a:xfrm>
          <a:prstGeom prst="rect">
            <a:avLst/>
          </a:prstGeom>
        </p:spPr>
        <p:txBody>
          <a:bodyPr anchor="b"/>
          <a:lstStyle>
            <a:lvl1pPr>
              <a:defRPr sz="10667"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331" name="Shape 331"/>
          <p:cNvSpPr>
            <a:spLocks noGrp="1"/>
          </p:cNvSpPr>
          <p:nvPr>
            <p:ph type="body" sz="quarter" idx="1"/>
          </p:nvPr>
        </p:nvSpPr>
        <p:spPr>
          <a:xfrm>
            <a:off x="1693387" y="5025132"/>
            <a:ext cx="13953494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1pPr>
            <a:lvl2pPr marL="0" indent="304801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2pPr>
            <a:lvl3pPr marL="0" indent="609598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3pPr>
            <a:lvl4pPr marL="0" indent="914399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4pPr>
            <a:lvl5pPr marL="0" indent="1219200">
              <a:spcBef>
                <a:spcPts val="0"/>
              </a:spcBef>
              <a:buSzTx/>
              <a:buNone/>
              <a:defRPr sz="4800">
                <a:solidFill>
                  <a:srgbClr val="464E70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332" name="Shape 3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8_Heading">
    <p:bg>
      <p:bgPr>
        <a:solidFill>
          <a:srgbClr val="FF51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340" name="Shape 3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8_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FF5151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356" name="Shape 3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357" name="Shape 3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8_Heading &amp; Body2">
    <p:bg>
      <p:bgPr>
        <a:solidFill>
          <a:srgbClr val="FF51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365" name="Shape 3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366" name="Shape 3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1_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33B490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37" name="Shape 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dirty="0"/>
          </a:p>
        </p:txBody>
      </p:sp>
      <p:sp>
        <p:nvSpPr>
          <p:cNvPr id="38" name="Shape 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27601313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1_Heading &amp; Body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33B490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37" name="Shape 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dirty="0"/>
          </a:p>
        </p:txBody>
      </p:sp>
      <p:sp>
        <p:nvSpPr>
          <p:cNvPr id="38" name="Shape 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8560145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02_Title">
    <p:bg>
      <p:bgPr>
        <a:solidFill>
          <a:srgbClr val="464E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693387" y="834828"/>
            <a:ext cx="13953494" cy="3978475"/>
          </a:xfrm>
          <a:prstGeom prst="rect">
            <a:avLst/>
          </a:prstGeom>
        </p:spPr>
        <p:txBody>
          <a:bodyPr anchor="b"/>
          <a:lstStyle>
            <a:lvl1pPr>
              <a:defRPr sz="10667">
                <a:solidFill>
                  <a:srgbClr val="FFF5E3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693387" y="5025132"/>
            <a:ext cx="13953494" cy="150673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1pPr>
            <a:lvl2pPr marL="0" indent="304801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2pPr>
            <a:lvl3pPr marL="0" indent="609598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3pPr>
            <a:lvl4pPr marL="0" indent="914399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4pPr>
            <a:lvl5pPr marL="0" indent="1219200">
              <a:spcBef>
                <a:spcPts val="0"/>
              </a:spcBef>
              <a:buSzTx/>
              <a:buNone/>
              <a:defRPr sz="4800"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2960120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2_Head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xfrm>
            <a:off x="1693387" y="909339"/>
            <a:ext cx="13953494" cy="7934922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dirty="0"/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3429308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02_Heading &amp;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464E70"/>
          </a:solidFill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dirty="0"/>
          </a:p>
        </p:txBody>
      </p:sp>
      <p:sp>
        <p:nvSpPr>
          <p:cNvPr id="37" name="Shape 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dirty="0"/>
          </a:p>
        </p:txBody>
      </p:sp>
      <p:sp>
        <p:nvSpPr>
          <p:cNvPr id="38" name="Shape 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37730392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2_Heading &amp; Body2">
    <p:bg>
      <p:bgPr>
        <a:solidFill>
          <a:srgbClr val="464E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/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5E3"/>
                </a:solidFill>
              </a:defRPr>
            </a:lvl1pPr>
            <a:lvl2pPr>
              <a:defRPr>
                <a:solidFill>
                  <a:srgbClr val="FFF5E3"/>
                </a:solidFill>
              </a:defRPr>
            </a:lvl2pPr>
            <a:lvl3pPr>
              <a:defRPr>
                <a:solidFill>
                  <a:srgbClr val="FFF5E3"/>
                </a:solidFill>
              </a:defRPr>
            </a:lvl3pPr>
            <a:lvl4pPr>
              <a:defRPr>
                <a:solidFill>
                  <a:srgbClr val="FFF5E3"/>
                </a:solidFill>
              </a:defRPr>
            </a:lvl4pPr>
            <a:lvl5pPr>
              <a:defRPr>
                <a:solidFill>
                  <a:srgbClr val="FFF5E3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0" y="1"/>
            <a:ext cx="17340263" cy="127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7" tIns="50797" rIns="50797" bIns="50797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13524" y="1679181"/>
            <a:ext cx="15369221" cy="7396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7" tIns="50797" rIns="50797" bIns="50797">
            <a:normAutofit/>
          </a:bodyPr>
          <a:lstStyle>
            <a:lvl2pPr marL="889000" indent="-444500"/>
            <a:lvl3pPr marL="1333500" indent="-444500"/>
            <a:lvl4pPr marL="1778000" indent="-444500"/>
            <a:lvl5pPr marL="2222500" indent="-444500"/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5583111" y="268289"/>
            <a:ext cx="1657836" cy="923452"/>
          </a:xfrm>
          <a:prstGeom prst="rect">
            <a:avLst/>
          </a:prstGeom>
          <a:ln w="12700">
            <a:miter lim="400000"/>
          </a:ln>
        </p:spPr>
        <p:txBody>
          <a:bodyPr wrap="square" lIns="50797" tIns="50797" rIns="50797" bIns="50797">
            <a:spAutoFit/>
          </a:bodyPr>
          <a:lstStyle>
            <a:lvl1pPr algn="ctr">
              <a:defRPr sz="5334" b="1">
                <a:solidFill>
                  <a:srgbClr val="000000"/>
                </a:solidFill>
                <a:latin typeface="+mj-ea"/>
                <a:ea typeface="+mj-ea"/>
                <a:cs typeface="ヒラギノ角ゴ ProN W3"/>
                <a:sym typeface="ヒラギノ角ゴ ProN W3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5885739" y="8981257"/>
            <a:ext cx="5490801" cy="519113"/>
          </a:xfrm>
          <a:prstGeom prst="rect">
            <a:avLst/>
          </a:prstGeom>
        </p:spPr>
        <p:txBody>
          <a:bodyPr vert="horz" lIns="91435" tIns="45718" rIns="91435" bIns="45718" rtlCol="0" anchor="ctr"/>
          <a:lstStyle>
            <a:lvl1pPr algn="ctr">
              <a:defRPr sz="14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日付プレースホルダー 5"/>
          <p:cNvSpPr>
            <a:spLocks noGrp="1"/>
          </p:cNvSpPr>
          <p:nvPr>
            <p:ph type="dt" sz="half" idx="2"/>
          </p:nvPr>
        </p:nvSpPr>
        <p:spPr>
          <a:xfrm>
            <a:off x="867862" y="9040814"/>
            <a:ext cx="4045073" cy="519113"/>
          </a:xfrm>
          <a:prstGeom prst="rect">
            <a:avLst/>
          </a:prstGeom>
        </p:spPr>
        <p:txBody>
          <a:bodyPr vert="horz" lIns="91435" tIns="45718" rIns="91435" bIns="45718" rtlCol="0" anchor="ctr"/>
          <a:lstStyle>
            <a:lvl1pPr algn="l">
              <a:defRPr sz="14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2" r:id="rId1"/>
    <p:sldLayoutId id="2147483787" r:id="rId2"/>
    <p:sldLayoutId id="2147483792" r:id="rId3"/>
    <p:sldLayoutId id="2147483785" r:id="rId4"/>
    <p:sldLayoutId id="2147483793" r:id="rId5"/>
    <p:sldLayoutId id="2147483748" r:id="rId6"/>
    <p:sldLayoutId id="2147483788" r:id="rId7"/>
    <p:sldLayoutId id="2147483751" r:id="rId8"/>
    <p:sldLayoutId id="2147483752" r:id="rId9"/>
    <p:sldLayoutId id="2147483783" r:id="rId10"/>
    <p:sldLayoutId id="2147483789" r:id="rId11"/>
    <p:sldLayoutId id="2147483790" r:id="rId12"/>
    <p:sldLayoutId id="2147483784" r:id="rId13"/>
    <p:sldLayoutId id="2147483756" r:id="rId14"/>
    <p:sldLayoutId id="2147483757" r:id="rId15"/>
    <p:sldLayoutId id="2147483759" r:id="rId16"/>
    <p:sldLayoutId id="2147483794" r:id="rId17"/>
    <p:sldLayoutId id="2147483760" r:id="rId18"/>
    <p:sldLayoutId id="2147483795" r:id="rId19"/>
    <p:sldLayoutId id="2147483796" r:id="rId20"/>
    <p:sldLayoutId id="2147483763" r:id="rId21"/>
    <p:sldLayoutId id="2147483765" r:id="rId22"/>
    <p:sldLayoutId id="2147483766" r:id="rId23"/>
    <p:sldLayoutId id="2147483786" r:id="rId24"/>
    <p:sldLayoutId id="2147483768" r:id="rId25"/>
    <p:sldLayoutId id="2147483769" r:id="rId26"/>
    <p:sldLayoutId id="2147483770" r:id="rId27"/>
    <p:sldLayoutId id="2147483771" r:id="rId28"/>
    <p:sldLayoutId id="2147483772" r:id="rId29"/>
    <p:sldLayoutId id="2147483773" r:id="rId30"/>
    <p:sldLayoutId id="2147483774" r:id="rId31"/>
    <p:sldLayoutId id="2147483775" r:id="rId32"/>
    <p:sldLayoutId id="2147483776" r:id="rId33"/>
    <p:sldLayoutId id="2147483777" r:id="rId34"/>
    <p:sldLayoutId id="2147483778" r:id="rId35"/>
    <p:sldLayoutId id="2147483780" r:id="rId36"/>
    <p:sldLayoutId id="2147483781" r:id="rId37"/>
  </p:sldLayoutIdLst>
  <p:transition spd="med"/>
  <p:hf sldNum="0" hdr="0" ftr="0" dt="0"/>
  <p:txStyles>
    <p:titleStyle>
      <a:lvl1pPr marL="478367" marR="0" indent="0" algn="l" defTabSz="778932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5867" b="1" i="0" u="none" strike="noStrike" cap="none" spc="0" baseline="0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304801" algn="l" defTabSz="778932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8000" b="1" i="0" u="none" strike="noStrike" cap="none" spc="0" baseline="0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609598" algn="l" defTabSz="778932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8000" b="1" i="0" u="none" strike="noStrike" cap="none" spc="0" baseline="0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914399" algn="l" defTabSz="778932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8000" b="1" i="0" u="none" strike="noStrike" cap="none" spc="0" baseline="0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1219200" algn="l" defTabSz="778932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8000" b="1" i="0" u="none" strike="noStrike" cap="none" spc="0" baseline="0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1523998" algn="l" defTabSz="778932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8000" b="1" i="0" u="none" strike="noStrike" cap="none" spc="0" baseline="0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1828798" algn="l" defTabSz="778932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8000" b="1" i="0" u="none" strike="noStrike" cap="none" spc="0" baseline="0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2133599" algn="l" defTabSz="778932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8000" b="1" i="0" u="none" strike="noStrike" cap="none" spc="0" baseline="0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2438397" algn="l" defTabSz="778932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8000" b="1" i="0" u="none" strike="noStrike" cap="none" spc="0" baseline="0">
          <a:ln>
            <a:noFill/>
          </a:ln>
          <a:solidFill>
            <a:srgbClr val="33B490"/>
          </a:solidFill>
          <a:uFillTx/>
          <a:latin typeface="+mn-lt"/>
          <a:ea typeface="+mn-ea"/>
          <a:cs typeface="+mn-cs"/>
          <a:sym typeface="Avenir Next"/>
        </a:defRPr>
      </a:lvl9pPr>
    </p:titleStyle>
    <p:bodyStyle>
      <a:lvl1pPr marL="592666" marR="0" indent="-592666" algn="l" defTabSz="778932" rtl="0" eaLnBrk="1" latinLnBrk="0" hangingPunct="1">
        <a:lnSpc>
          <a:spcPct val="130000"/>
        </a:lnSpc>
        <a:spcBef>
          <a:spcPts val="0"/>
        </a:spcBef>
        <a:spcAft>
          <a:spcPts val="1600"/>
        </a:spcAft>
        <a:buClrTx/>
        <a:buSzPct val="75000"/>
        <a:buFontTx/>
        <a:buChar char="•"/>
        <a:tabLst/>
        <a:defRPr kumimoji="1" sz="5334" b="0" i="0" u="none" strike="noStrike" cap="none" spc="0" baseline="0">
          <a:ln>
            <a:noFill/>
          </a:ln>
          <a:solidFill>
            <a:srgbClr val="3E4157"/>
          </a:solidFill>
          <a:uFillTx/>
          <a:latin typeface="+mj-lt"/>
          <a:ea typeface="+mj-ea"/>
          <a:cs typeface="Avenir Next Medium"/>
          <a:sym typeface="Avenir Next Medium"/>
        </a:defRPr>
      </a:lvl1pPr>
      <a:lvl2pPr marL="1251184" marR="0" indent="-658517" algn="l" defTabSz="778932" rtl="0" eaLnBrk="1" latinLnBrk="0" hangingPunct="1">
        <a:lnSpc>
          <a:spcPct val="130000"/>
        </a:lnSpc>
        <a:spcBef>
          <a:spcPts val="0"/>
        </a:spcBef>
        <a:spcAft>
          <a:spcPts val="1600"/>
        </a:spcAft>
        <a:buClrTx/>
        <a:buSzPct val="75000"/>
        <a:buFontTx/>
        <a:buChar char="•"/>
        <a:tabLst/>
        <a:defRPr kumimoji="1" sz="5334" b="0" i="0" u="none" strike="noStrike" cap="none" spc="0" baseline="0">
          <a:ln>
            <a:noFill/>
          </a:ln>
          <a:solidFill>
            <a:srgbClr val="3E4157"/>
          </a:solidFill>
          <a:uFillTx/>
          <a:latin typeface="+mj-lt"/>
          <a:ea typeface="+mj-ea"/>
          <a:cs typeface="Avenir Next Medium"/>
          <a:sym typeface="Avenir Next Medium"/>
        </a:defRPr>
      </a:lvl2pPr>
      <a:lvl3pPr marL="1843850" marR="0" indent="-658517" algn="l" defTabSz="778932" rtl="0" eaLnBrk="1" latinLnBrk="0" hangingPunct="1">
        <a:lnSpc>
          <a:spcPct val="130000"/>
        </a:lnSpc>
        <a:spcBef>
          <a:spcPts val="0"/>
        </a:spcBef>
        <a:spcAft>
          <a:spcPts val="1600"/>
        </a:spcAft>
        <a:buClrTx/>
        <a:buSzPct val="75000"/>
        <a:buFontTx/>
        <a:buChar char="•"/>
        <a:tabLst/>
        <a:defRPr kumimoji="1" sz="5334" b="0" i="0" u="none" strike="noStrike" cap="none" spc="0" baseline="0">
          <a:ln>
            <a:noFill/>
          </a:ln>
          <a:solidFill>
            <a:srgbClr val="3E4157"/>
          </a:solidFill>
          <a:uFillTx/>
          <a:latin typeface="+mj-lt"/>
          <a:ea typeface="+mj-ea"/>
          <a:cs typeface="Avenir Next Medium"/>
          <a:sym typeface="Avenir Next Medium"/>
        </a:defRPr>
      </a:lvl3pPr>
      <a:lvl4pPr marL="2436515" marR="0" indent="-658517" algn="l" defTabSz="778932" rtl="0" eaLnBrk="1" latinLnBrk="0" hangingPunct="1">
        <a:lnSpc>
          <a:spcPct val="130000"/>
        </a:lnSpc>
        <a:spcBef>
          <a:spcPts val="0"/>
        </a:spcBef>
        <a:spcAft>
          <a:spcPts val="1600"/>
        </a:spcAft>
        <a:buClrTx/>
        <a:buSzPct val="75000"/>
        <a:buFontTx/>
        <a:buChar char="•"/>
        <a:tabLst/>
        <a:defRPr kumimoji="1" sz="5334" b="0" i="0" u="none" strike="noStrike" cap="none" spc="0" baseline="0">
          <a:ln>
            <a:noFill/>
          </a:ln>
          <a:solidFill>
            <a:srgbClr val="3E4157"/>
          </a:solidFill>
          <a:uFillTx/>
          <a:latin typeface="+mj-lt"/>
          <a:ea typeface="+mj-ea"/>
          <a:cs typeface="Avenir Next Medium"/>
          <a:sym typeface="Avenir Next Medium"/>
        </a:defRPr>
      </a:lvl4pPr>
      <a:lvl5pPr marL="3029179" marR="0" indent="-658517" algn="l" defTabSz="778932" rtl="0" eaLnBrk="1" latinLnBrk="0" hangingPunct="1">
        <a:lnSpc>
          <a:spcPct val="130000"/>
        </a:lnSpc>
        <a:spcBef>
          <a:spcPts val="0"/>
        </a:spcBef>
        <a:spcAft>
          <a:spcPts val="1600"/>
        </a:spcAft>
        <a:buClrTx/>
        <a:buSzPct val="75000"/>
        <a:buFontTx/>
        <a:buChar char="•"/>
        <a:tabLst/>
        <a:defRPr kumimoji="1" sz="5334" b="0" i="0" u="none" strike="noStrike" cap="none" spc="0" baseline="0">
          <a:ln>
            <a:noFill/>
          </a:ln>
          <a:solidFill>
            <a:srgbClr val="3E4157"/>
          </a:solidFill>
          <a:uFillTx/>
          <a:latin typeface="+mj-lt"/>
          <a:ea typeface="+mj-ea"/>
          <a:cs typeface="Avenir Next Medium"/>
          <a:sym typeface="Avenir Next Medium"/>
        </a:defRPr>
      </a:lvl5pPr>
      <a:lvl6pPr marL="3621845" marR="0" indent="-658517" algn="l" defTabSz="778932" rtl="0" eaLnBrk="1" latinLnBrk="0" hangingPunct="1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kumimoji="1" sz="5334" b="0" i="0" u="none" strike="noStrike" cap="none" spc="0" baseline="0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214512" marR="0" indent="-658517" algn="l" defTabSz="778932" rtl="0" eaLnBrk="1" latinLnBrk="0" hangingPunct="1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kumimoji="1" sz="5334" b="0" i="0" u="none" strike="noStrike" cap="none" spc="0" baseline="0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4807178" marR="0" indent="-658517" algn="l" defTabSz="778932" rtl="0" eaLnBrk="1" latinLnBrk="0" hangingPunct="1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kumimoji="1" sz="5334" b="0" i="0" u="none" strike="noStrike" cap="none" spc="0" baseline="0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399843" marR="0" indent="-658517" algn="l" defTabSz="778932" rtl="0" eaLnBrk="1" latinLnBrk="0" hangingPunct="1">
        <a:lnSpc>
          <a:spcPct val="100000"/>
        </a:lnSpc>
        <a:spcBef>
          <a:spcPts val="5600"/>
        </a:spcBef>
        <a:spcAft>
          <a:spcPts val="0"/>
        </a:spcAft>
        <a:buClrTx/>
        <a:buSzPct val="75000"/>
        <a:buFontTx/>
        <a:buChar char="•"/>
        <a:tabLst/>
        <a:defRPr kumimoji="1" sz="5334" b="0" i="0" u="none" strike="noStrike" cap="none" spc="0" baseline="0">
          <a:ln>
            <a:noFill/>
          </a:ln>
          <a:solidFill>
            <a:srgbClr val="3E415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ctr" defTabSz="77893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304801" algn="ctr" defTabSz="77893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609598" algn="ctr" defTabSz="77893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914399" algn="ctr" defTabSz="77893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1219200" algn="ctr" defTabSz="77893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1523998" algn="ctr" defTabSz="77893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1828798" algn="ctr" defTabSz="77893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2133599" algn="ctr" defTabSz="77893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2438397" algn="ctr" defTabSz="778932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kumimoji="1"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3104E925-BE4F-304C-BF12-F020821C85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" t="14495" r="10195" b="18639"/>
          <a:stretch/>
        </p:blipFill>
        <p:spPr>
          <a:xfrm>
            <a:off x="9390212" y="21632"/>
            <a:ext cx="9783120" cy="989182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7545201-5FA6-4874-B40D-A653447DC0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4915" r="9701"/>
          <a:stretch/>
        </p:blipFill>
        <p:spPr>
          <a:xfrm>
            <a:off x="-546893" y="21632"/>
            <a:ext cx="10081121" cy="1013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5495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8ED351-07B9-4BEB-88F0-9FE49B936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/>
              <a:t>帰還訓練</a:t>
            </a:r>
            <a:r>
              <a:rPr lang="ja-JP" altLang="en-US"/>
              <a:t>の</a:t>
            </a:r>
            <a:r>
              <a:rPr kumimoji="1" lang="ja-JP" altLang="en-US"/>
              <a:t>競技を</a:t>
            </a:r>
            <a:r>
              <a:rPr lang="en-US" altLang="ja-JP" dirty="0"/>
              <a:t>VR</a:t>
            </a:r>
            <a:r>
              <a:rPr lang="ja-JP" altLang="en-US"/>
              <a:t>体験</a:t>
            </a:r>
            <a:endParaRPr kumimoji="1" lang="ja-JP" altLang="en-US" dirty="0"/>
          </a:p>
        </p:txBody>
      </p:sp>
      <p:pic>
        <p:nvPicPr>
          <p:cNvPr id="4" name="Picture 2" descr="ãå®å®æ ãã¶ã¼ãã®ç»åæ¤ç´¢çµæ">
            <a:extLst>
              <a:ext uri="{FF2B5EF4-FFF2-40B4-BE49-F238E27FC236}">
                <a16:creationId xmlns:a16="http://schemas.microsoft.com/office/drawing/2014/main" id="{049DE590-5AA4-4BA6-BDE8-C70E2A4996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1" t="23774" r="15924"/>
          <a:stretch/>
        </p:blipFill>
        <p:spPr bwMode="auto">
          <a:xfrm rot="16200000">
            <a:off x="1897272" y="3090363"/>
            <a:ext cx="5950489" cy="450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13BC6782-49B1-4EC8-A1AA-DCBCE371236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9" t="16884" r="4525" b="17690"/>
          <a:stretch/>
        </p:blipFill>
        <p:spPr>
          <a:xfrm>
            <a:off x="9462219" y="2438182"/>
            <a:ext cx="5878485" cy="587848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432F5C6-B3F1-4DDB-A4FC-0EBA41774D8F}"/>
              </a:ext>
            </a:extLst>
          </p:cNvPr>
          <p:cNvSpPr txBox="1"/>
          <p:nvPr/>
        </p:nvSpPr>
        <p:spPr>
          <a:xfrm>
            <a:off x="9858296" y="1715236"/>
            <a:ext cx="5086329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4000" b="1" i="0" u="none" strike="noStrike" cap="none" spc="0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バブルボール </a:t>
            </a:r>
            <a:r>
              <a:rPr kumimoji="0" lang="en-US" altLang="ja-JP" sz="4000" b="1" i="0" u="none" strike="noStrike" cap="none" spc="0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+ HMD</a:t>
            </a:r>
            <a:endParaRPr kumimoji="0" lang="ja-JP" altLang="en-US" sz="4000" b="1" i="0" u="none" strike="noStrike" cap="none" spc="0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FillTx/>
              <a:latin typeface="+mn-lt"/>
              <a:ea typeface="+mn-ea"/>
              <a:cs typeface="+mn-cs"/>
              <a:sym typeface="Avenir Next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C975FE4-18EB-B444-A732-CBD14CC542E9}"/>
              </a:ext>
            </a:extLst>
          </p:cNvPr>
          <p:cNvSpPr txBox="1"/>
          <p:nvPr/>
        </p:nvSpPr>
        <p:spPr>
          <a:xfrm>
            <a:off x="1719852" y="1715236"/>
            <a:ext cx="6771084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4000" b="1" i="0" u="none" strike="noStrike" cap="none" spc="0" normalizeH="0" baseline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スラスターを使った帰還訓練</a:t>
            </a:r>
            <a:endParaRPr kumimoji="0" lang="ja-JP" altLang="en-US" sz="4000" b="1" i="0" u="none" strike="noStrike" cap="none" spc="0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FillTx/>
              <a:latin typeface="+mn-lt"/>
              <a:ea typeface="+mn-ea"/>
              <a:cs typeface="+mn-cs"/>
              <a:sym typeface="Avenir Next"/>
            </a:endParaRPr>
          </a:p>
        </p:txBody>
      </p:sp>
      <p:sp>
        <p:nvSpPr>
          <p:cNvPr id="3" name="右矢印 2">
            <a:extLst>
              <a:ext uri="{FF2B5EF4-FFF2-40B4-BE49-F238E27FC236}">
                <a16:creationId xmlns:a16="http://schemas.microsoft.com/office/drawing/2014/main" id="{A317A8DB-9635-A747-9C19-0C876E24A572}"/>
              </a:ext>
            </a:extLst>
          </p:cNvPr>
          <p:cNvSpPr/>
          <p:nvPr/>
        </p:nvSpPr>
        <p:spPr>
          <a:xfrm>
            <a:off x="7716833" y="4873368"/>
            <a:ext cx="1152128" cy="936104"/>
          </a:xfrm>
          <a:prstGeom prst="rightArrow">
            <a:avLst/>
          </a:prstGeom>
          <a:solidFill>
            <a:srgbClr val="0070C0"/>
          </a:solidFill>
          <a:ln w="57150" cap="flat">
            <a:solidFill>
              <a:srgbClr val="0070C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ヒラギノ角ゴ ProN W3"/>
              <a:ea typeface="ヒラギノ角ゴ ProN W3"/>
              <a:cs typeface="ヒラギノ角ゴ ProN W3"/>
              <a:sym typeface="ヒラギノ角ゴ ProN W3"/>
            </a:endParaRPr>
          </a:p>
        </p:txBody>
      </p:sp>
    </p:spTree>
    <p:extLst>
      <p:ext uri="{BB962C8B-B14F-4D97-AF65-F5344CB8AC3E}">
        <p14:creationId xmlns:p14="http://schemas.microsoft.com/office/powerpoint/2010/main" val="189936877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E7A74CC7-23CE-4386-A9AC-57A510E30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43" y="-307776"/>
            <a:ext cx="16273808" cy="1220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49153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9C2D9-C3E4-4558-AA6A-F784DCC2D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実データに基づく仮説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CB6424B-CB29-4C86-BA3F-2EF4D20B40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b="1" dirty="0"/>
              <a:t>訓練場所</a:t>
            </a:r>
            <a:r>
              <a:rPr kumimoji="1" lang="en-US" altLang="ja-JP" dirty="0"/>
              <a:t>:</a:t>
            </a:r>
            <a:r>
              <a:rPr kumimoji="1" lang="ja-JP" altLang="en-US" dirty="0"/>
              <a:t>月の衛星軌道（月から</a:t>
            </a:r>
            <a:r>
              <a:rPr kumimoji="1" lang="en-US" altLang="ja-JP" dirty="0"/>
              <a:t>100[km]</a:t>
            </a:r>
            <a:r>
              <a:rPr kumimoji="1" lang="ja-JP" altLang="en-US" dirty="0"/>
              <a:t>程度</a:t>
            </a:r>
            <a:r>
              <a:rPr kumimoji="1" lang="en-US" altLang="ja-JP" dirty="0"/>
              <a:t>)</a:t>
            </a:r>
          </a:p>
          <a:p>
            <a:r>
              <a:rPr lang="ja-JP" altLang="en-US" b="1" dirty="0"/>
              <a:t>人の体重 </a:t>
            </a:r>
            <a:r>
              <a:rPr lang="en-US" altLang="ja-JP" dirty="0"/>
              <a:t>:50[kg]</a:t>
            </a:r>
          </a:p>
          <a:p>
            <a:r>
              <a:rPr lang="ja-JP" altLang="en-US" b="1" dirty="0"/>
              <a:t>スラスターの推力</a:t>
            </a:r>
            <a:r>
              <a:rPr lang="en-US" altLang="ja-JP" dirty="0"/>
              <a:t>:500[N](</a:t>
            </a:r>
            <a:r>
              <a:rPr lang="ja-JP" altLang="en-US" dirty="0"/>
              <a:t>かぐやの推力を参照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r>
              <a:rPr kumimoji="1" lang="ja-JP" altLang="en-US" b="1" dirty="0">
                <a:solidFill>
                  <a:srgbClr val="0070C0"/>
                </a:solidFill>
              </a:rPr>
              <a:t>移動速度</a:t>
            </a:r>
            <a:r>
              <a:rPr kumimoji="1" lang="en-US" altLang="ja-JP" b="1" dirty="0">
                <a:solidFill>
                  <a:srgbClr val="0070C0"/>
                </a:solidFill>
              </a:rPr>
              <a:t>:9.0[km/h]</a:t>
            </a:r>
            <a:r>
              <a:rPr kumimoji="1" lang="en-US" altLang="ja-JP" dirty="0">
                <a:solidFill>
                  <a:schemeClr val="bg2"/>
                </a:solidFill>
              </a:rPr>
              <a:t>(</a:t>
            </a:r>
            <a:r>
              <a:rPr kumimoji="1" lang="ja-JP" altLang="en-US" dirty="0"/>
              <a:t>自転車と同じくらい</a:t>
            </a:r>
            <a:r>
              <a:rPr kumimoji="1" lang="en-US" altLang="ja-JP" dirty="0"/>
              <a:t>)</a:t>
            </a:r>
          </a:p>
          <a:p>
            <a:r>
              <a:rPr lang="en-US" altLang="ja-JP" dirty="0"/>
              <a:t>HUD(Head Up Display)</a:t>
            </a:r>
            <a:r>
              <a:rPr lang="ja-JP" altLang="en-US" dirty="0"/>
              <a:t>搭載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187350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46C0C9-19C6-4540-9B3C-7A3D1FD4C7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9"/>
          <a:stretch/>
        </p:blipFill>
        <p:spPr>
          <a:xfrm>
            <a:off x="-114845" y="-1863053"/>
            <a:ext cx="17455108" cy="1287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68008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8077BF-7BA5-4939-9CA1-185D179B9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競技紹介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2CFDF6EF-AEBD-45E2-A849-E658A3C0F4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9" t="16884" r="4525" b="17690"/>
          <a:stretch/>
        </p:blipFill>
        <p:spPr>
          <a:xfrm>
            <a:off x="10455234" y="2402356"/>
            <a:ext cx="6768754" cy="6768752"/>
          </a:xfrm>
          <a:prstGeom prst="rect">
            <a:avLst/>
          </a:prstGeom>
        </p:spPr>
      </p:pic>
      <p:sp>
        <p:nvSpPr>
          <p:cNvPr id="7" name="矢印: 下 6">
            <a:extLst>
              <a:ext uri="{FF2B5EF4-FFF2-40B4-BE49-F238E27FC236}">
                <a16:creationId xmlns:a16="http://schemas.microsoft.com/office/drawing/2014/main" id="{9596E28A-0B7B-4479-954A-B64DCF6410F7}"/>
              </a:ext>
            </a:extLst>
          </p:cNvPr>
          <p:cNvSpPr/>
          <p:nvPr/>
        </p:nvSpPr>
        <p:spPr>
          <a:xfrm>
            <a:off x="13539574" y="2274498"/>
            <a:ext cx="1008112" cy="627102"/>
          </a:xfrm>
          <a:prstGeom prst="downArrow">
            <a:avLst/>
          </a:prstGeom>
          <a:solidFill>
            <a:schemeClr val="accent1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ヒラギノ角ゴ ProN W3"/>
              <a:ea typeface="ヒラギノ角ゴ ProN W3"/>
              <a:cs typeface="ヒラギノ角ゴ ProN W3"/>
              <a:sym typeface="ヒラギノ角ゴ ProN W3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56D1B7C-D0C6-4B6B-9BDA-AD8FFCC3E682}"/>
              </a:ext>
            </a:extLst>
          </p:cNvPr>
          <p:cNvSpPr txBox="1"/>
          <p:nvPr/>
        </p:nvSpPr>
        <p:spPr>
          <a:xfrm>
            <a:off x="12630571" y="1492424"/>
            <a:ext cx="31803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4000" b="1" i="0" u="none" strike="noStrike" cap="none" spc="0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バブルボール</a:t>
            </a:r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9F7C1423-996B-433D-9BAD-EDAEB3593184}"/>
              </a:ext>
            </a:extLst>
          </p:cNvPr>
          <p:cNvSpPr/>
          <p:nvPr/>
        </p:nvSpPr>
        <p:spPr>
          <a:xfrm rot="1969456">
            <a:off x="8843970" y="3411377"/>
            <a:ext cx="5816398" cy="1008112"/>
          </a:xfrm>
          <a:prstGeom prst="rightArrow">
            <a:avLst/>
          </a:prstGeom>
          <a:solidFill>
            <a:schemeClr val="accent1"/>
          </a:solidFill>
          <a:ln w="5715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ヒラギノ角ゴ ProN W3"/>
              <a:ea typeface="ヒラギノ角ゴ ProN W3"/>
              <a:cs typeface="ヒラギノ角ゴ ProN W3"/>
              <a:sym typeface="ヒラギノ角ゴ ProN W3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7ECD34F-0114-4779-BD7E-2D4293C819C4}"/>
              </a:ext>
            </a:extLst>
          </p:cNvPr>
          <p:cNvSpPr txBox="1"/>
          <p:nvPr/>
        </p:nvSpPr>
        <p:spPr>
          <a:xfrm>
            <a:off x="7157963" y="1556353"/>
            <a:ext cx="4594206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4000" b="1" i="0" u="none" strike="noStrike" cap="none" spc="0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Mirage solo(HMD)</a:t>
            </a:r>
            <a:endParaRPr kumimoji="0" lang="ja-JP" altLang="en-US" sz="4000" b="1" i="0" u="none" strike="noStrike" cap="none" spc="0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FillTx/>
              <a:latin typeface="+mn-lt"/>
              <a:ea typeface="+mn-ea"/>
              <a:cs typeface="+mn-cs"/>
              <a:sym typeface="Avenir Next"/>
            </a:endParaRPr>
          </a:p>
        </p:txBody>
      </p:sp>
      <p:sp>
        <p:nvSpPr>
          <p:cNvPr id="14" name="テキスト プレースホルダー 2">
            <a:extLst>
              <a:ext uri="{FF2B5EF4-FFF2-40B4-BE49-F238E27FC236}">
                <a16:creationId xmlns:a16="http://schemas.microsoft.com/office/drawing/2014/main" id="{0051BB2C-E396-4EE1-82B3-39300A679144}"/>
              </a:ext>
            </a:extLst>
          </p:cNvPr>
          <p:cNvSpPr txBox="1">
            <a:spLocks/>
          </p:cNvSpPr>
          <p:nvPr/>
        </p:nvSpPr>
        <p:spPr>
          <a:xfrm>
            <a:off x="613524" y="1679181"/>
            <a:ext cx="9424759" cy="7396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7" tIns="50797" rIns="50797" bIns="50797">
            <a:normAutofit fontScale="92500" lnSpcReduction="10000"/>
          </a:bodyPr>
          <a:lstStyle>
            <a:lvl1pPr marL="592666" marR="0" indent="-592666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1pPr>
            <a:lvl2pPr marL="889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2pPr>
            <a:lvl3pPr marL="1333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3pPr>
            <a:lvl4pPr marL="1778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4pPr>
            <a:lvl5pPr marL="2222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5pPr>
            <a:lvl6pPr marL="3621845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4214512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4807178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5399843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r>
              <a:rPr lang="ja-JP" altLang="en-US" b="1" dirty="0">
                <a:solidFill>
                  <a:schemeClr val="bg2"/>
                </a:solidFill>
              </a:rPr>
              <a:t>プレイ方法</a:t>
            </a:r>
            <a:endParaRPr lang="en-US" altLang="ja-JP" b="1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視点でスラスターの動きたい方向を制御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スラスターを動かしたときに</a:t>
            </a:r>
            <a:r>
              <a:rPr lang="ja-JP" altLang="en-US" sz="3600" b="1" dirty="0">
                <a:solidFill>
                  <a:srgbClr val="FF0000"/>
                </a:solidFill>
              </a:rPr>
              <a:t>体が揺れる</a:t>
            </a:r>
            <a:r>
              <a:rPr lang="ja-JP" altLang="en-US" sz="3600" dirty="0">
                <a:solidFill>
                  <a:schemeClr val="bg2"/>
                </a:solidFill>
              </a:rPr>
              <a:t>ので、うまく視点をあわせて動かす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円のポータルがあるので、そこを通過すると得点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スペースシャトルにつけばクリア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ポータルの通過数とゴール時の位置によってスコアを算出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endParaRPr lang="en-US" altLang="ja-JP" sz="3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39884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3F5A33-569B-4659-8E29-64FE5ACB3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5663383-73A5-4346-960B-541EA964E7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79" y="56765"/>
            <a:ext cx="17238819" cy="969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4754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6CC073-5395-4430-8E9C-B72AC0EE4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>
                <a:solidFill>
                  <a:schemeClr val="accent1">
                    <a:lumMod val="75000"/>
                  </a:schemeClr>
                </a:solidFill>
              </a:rPr>
              <a:t>tes</a:t>
            </a:r>
            <a:endParaRPr kumimoji="1" lang="ja-JP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F9320722-5931-4EE2-856D-F02521A422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" t="14495" r="10195" b="18639"/>
          <a:stretch/>
        </p:blipFill>
        <p:spPr>
          <a:xfrm>
            <a:off x="7695953" y="0"/>
            <a:ext cx="9644310" cy="975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42356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231CCA-4778-4686-AFDE-47618BC99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6000" dirty="0"/>
              <a:t>Lunar Orbital Platform-Gateway</a:t>
            </a:r>
            <a:br>
              <a:rPr lang="en-US" altLang="ja-JP" sz="6000" dirty="0"/>
            </a:br>
            <a:r>
              <a:rPr lang="ja-JP" altLang="en-US" sz="6000" dirty="0"/>
              <a:t>をご存知ですか？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7034417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ãå®å®ãæäººãæ´»åãã®ç»åæ¤ç´¢çµæ">
            <a:extLst>
              <a:ext uri="{FF2B5EF4-FFF2-40B4-BE49-F238E27FC236}">
                <a16:creationId xmlns:a16="http://schemas.microsoft.com/office/drawing/2014/main" id="{1669D121-D3DF-47D1-9D68-57A3A12735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0890" y="4330092"/>
            <a:ext cx="8159373" cy="540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46B66EEB-1AF7-495B-B3B6-B1EF0BDF0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そうだ、月行こう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3575DF-9ED6-4451-8F19-89AF99F45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524" y="1679181"/>
            <a:ext cx="16409535" cy="2693563"/>
          </a:xfrm>
        </p:spPr>
        <p:txBody>
          <a:bodyPr>
            <a:normAutofit/>
          </a:bodyPr>
          <a:lstStyle/>
          <a:p>
            <a:r>
              <a:rPr lang="en-US" altLang="ja-JP" sz="3600" dirty="0"/>
              <a:t>2020</a:t>
            </a:r>
            <a:r>
              <a:rPr lang="ja-JP" altLang="en-US" sz="3600" dirty="0"/>
              <a:t>年代に月への宇宙ステーションの設置が計画されている</a:t>
            </a:r>
            <a:br>
              <a:rPr lang="en-US" altLang="ja-JP" sz="3600" dirty="0"/>
            </a:br>
            <a:r>
              <a:rPr lang="en-US" altLang="ja-JP" sz="3600" dirty="0"/>
              <a:t>(Lunar Orbital Platform-Gateway)</a:t>
            </a:r>
          </a:p>
          <a:p>
            <a:r>
              <a:rPr lang="ja-JP" altLang="en-US" sz="3600" dirty="0"/>
              <a:t>月の有人探査、</a:t>
            </a:r>
            <a:r>
              <a:rPr lang="ja-JP" altLang="en-US" sz="3600" b="1" dirty="0">
                <a:solidFill>
                  <a:srgbClr val="0070C0"/>
                </a:solidFill>
              </a:rPr>
              <a:t>衛星軌道（船外）での有人活動</a:t>
            </a:r>
            <a:r>
              <a:rPr lang="ja-JP" altLang="en-US" sz="3600" dirty="0"/>
              <a:t>の本格化</a:t>
            </a:r>
            <a:endParaRPr lang="en-US" altLang="ja-JP" sz="3600" dirty="0"/>
          </a:p>
          <a:p>
            <a:endParaRPr lang="en-US" altLang="ja-JP" sz="3600" dirty="0"/>
          </a:p>
          <a:p>
            <a:endParaRPr lang="en-US" altLang="ja-JP" sz="3600" dirty="0"/>
          </a:p>
        </p:txBody>
      </p:sp>
      <p:pic>
        <p:nvPicPr>
          <p:cNvPr id="5122" name="Picture 2" descr="ãæã®æ¢æ»ãã®ç»åæ¤ç´¢çµæ">
            <a:extLst>
              <a:ext uri="{FF2B5EF4-FFF2-40B4-BE49-F238E27FC236}">
                <a16:creationId xmlns:a16="http://schemas.microsoft.com/office/drawing/2014/main" id="{8B60D6C6-7B0F-472C-ABCC-65D23B23E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" y="4330092"/>
            <a:ext cx="9605443" cy="540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52044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1B94FD-2991-4D00-9A83-C8959A8A5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プレイ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7A8DBAD-3662-4F66-A7D2-DCA93E0A8385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122973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8BAA31-7ADC-464F-9EAE-296331470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チーム紹介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DC727D5-37A7-4B9F-A1D4-3CD6F23664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/>
              <a:t>チーム名</a:t>
            </a:r>
            <a:r>
              <a:rPr lang="en-US" altLang="ja-JP" dirty="0"/>
              <a:t> : </a:t>
            </a:r>
            <a:r>
              <a:rPr lang="ja-JP" altLang="en-US"/>
              <a:t>ムーンダイビング</a:t>
            </a:r>
            <a:endParaRPr lang="en-US" altLang="ja-JP" dirty="0"/>
          </a:p>
          <a:p>
            <a:r>
              <a:rPr lang="ja-JP" altLang="en-US"/>
              <a:t>サイキック</a:t>
            </a:r>
            <a:r>
              <a:rPr lang="ja-JP" altLang="en-US" dirty="0"/>
              <a:t>山口 </a:t>
            </a:r>
            <a:r>
              <a:rPr lang="en-US" altLang="ja-JP" dirty="0"/>
              <a:t>: </a:t>
            </a:r>
            <a:r>
              <a:rPr lang="ja-JP" altLang="en-US" dirty="0"/>
              <a:t>エンジニア</a:t>
            </a:r>
            <a:endParaRPr lang="en-US" altLang="ja-JP" dirty="0"/>
          </a:p>
          <a:p>
            <a:r>
              <a:rPr lang="ja-JP" altLang="en-US" dirty="0"/>
              <a:t>豪 </a:t>
            </a:r>
            <a:r>
              <a:rPr lang="en-US" altLang="ja-JP" dirty="0"/>
              <a:t>: </a:t>
            </a:r>
            <a:r>
              <a:rPr lang="ja-JP" altLang="en-US" dirty="0"/>
              <a:t>エンジニア</a:t>
            </a:r>
            <a:endParaRPr lang="en-US" altLang="ja-JP" dirty="0"/>
          </a:p>
          <a:p>
            <a:r>
              <a:rPr lang="en-US" altLang="ja-JP" dirty="0" err="1"/>
              <a:t>Yanap</a:t>
            </a:r>
            <a:r>
              <a:rPr lang="en-US" altLang="ja-JP" dirty="0"/>
              <a:t> : </a:t>
            </a:r>
            <a:r>
              <a:rPr lang="ja-JP" altLang="en-US" dirty="0"/>
              <a:t>エンジニア</a:t>
            </a:r>
            <a:endParaRPr lang="en-US" altLang="ja-JP" dirty="0"/>
          </a:p>
          <a:p>
            <a:r>
              <a:rPr lang="ja-JP" altLang="en-US" dirty="0"/>
              <a:t>モブ </a:t>
            </a:r>
            <a:r>
              <a:rPr lang="en-US" altLang="ja-JP" dirty="0"/>
              <a:t>:</a:t>
            </a:r>
            <a:r>
              <a:rPr lang="ja-JP" altLang="en-US" dirty="0"/>
              <a:t>エンジニア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4699925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6D9F21-1BAD-456B-872C-A4C67B162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競技ルール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02FE389-3A25-47EE-BC30-9FEA23B49F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ゴールはスペースシャトルです</a:t>
            </a:r>
            <a:endParaRPr kumimoji="1" lang="en-US" altLang="ja-JP" dirty="0"/>
          </a:p>
          <a:p>
            <a:r>
              <a:rPr kumimoji="1" lang="en-US" altLang="ja-JP" dirty="0"/>
              <a:t>HUD</a:t>
            </a:r>
            <a:r>
              <a:rPr kumimoji="1" lang="ja-JP" altLang="en-US" dirty="0"/>
              <a:t>に表示されている視点</a:t>
            </a:r>
            <a:r>
              <a:rPr lang="ja-JP" altLang="en-US" dirty="0"/>
              <a:t>が移動の向きです</a:t>
            </a:r>
            <a:endParaRPr kumimoji="1" lang="en-US" altLang="ja-JP" dirty="0"/>
          </a:p>
          <a:p>
            <a:r>
              <a:rPr lang="ja-JP" altLang="en-US" dirty="0"/>
              <a:t>途中いくつかのポータルがあるので、</a:t>
            </a:r>
            <a:br>
              <a:rPr lang="en-US" altLang="ja-JP" dirty="0"/>
            </a:br>
            <a:r>
              <a:rPr lang="ja-JP" altLang="en-US" dirty="0"/>
              <a:t>それを目指して視線を動かしてください！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6631874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8077BF-7BA5-4939-9CA1-185D179B9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競技紹介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2CFDF6EF-AEBD-45E2-A849-E658A3C0F4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9" t="16884" r="4525" b="17690"/>
          <a:stretch/>
        </p:blipFill>
        <p:spPr>
          <a:xfrm>
            <a:off x="10455234" y="2402356"/>
            <a:ext cx="6768754" cy="6768752"/>
          </a:xfrm>
          <a:prstGeom prst="rect">
            <a:avLst/>
          </a:prstGeom>
        </p:spPr>
      </p:pic>
      <p:sp>
        <p:nvSpPr>
          <p:cNvPr id="7" name="矢印: 下 6">
            <a:extLst>
              <a:ext uri="{FF2B5EF4-FFF2-40B4-BE49-F238E27FC236}">
                <a16:creationId xmlns:a16="http://schemas.microsoft.com/office/drawing/2014/main" id="{9596E28A-0B7B-4479-954A-B64DCF6410F7}"/>
              </a:ext>
            </a:extLst>
          </p:cNvPr>
          <p:cNvSpPr/>
          <p:nvPr/>
        </p:nvSpPr>
        <p:spPr>
          <a:xfrm>
            <a:off x="13539574" y="2274498"/>
            <a:ext cx="1008112" cy="627102"/>
          </a:xfrm>
          <a:prstGeom prst="downArrow">
            <a:avLst/>
          </a:prstGeom>
          <a:solidFill>
            <a:schemeClr val="accent1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ヒラギノ角ゴ ProN W3"/>
              <a:ea typeface="ヒラギノ角ゴ ProN W3"/>
              <a:cs typeface="ヒラギノ角ゴ ProN W3"/>
              <a:sym typeface="ヒラギノ角ゴ ProN W3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56D1B7C-D0C6-4B6B-9BDA-AD8FFCC3E682}"/>
              </a:ext>
            </a:extLst>
          </p:cNvPr>
          <p:cNvSpPr txBox="1"/>
          <p:nvPr/>
        </p:nvSpPr>
        <p:spPr>
          <a:xfrm>
            <a:off x="12630571" y="1492424"/>
            <a:ext cx="3180358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4000" b="1" i="0" u="none" strike="noStrike" cap="none" spc="0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バブルボール</a:t>
            </a:r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9F7C1423-996B-433D-9BAD-EDAEB3593184}"/>
              </a:ext>
            </a:extLst>
          </p:cNvPr>
          <p:cNvSpPr/>
          <p:nvPr/>
        </p:nvSpPr>
        <p:spPr>
          <a:xfrm rot="1969456">
            <a:off x="8843970" y="3411377"/>
            <a:ext cx="5816398" cy="1008112"/>
          </a:xfrm>
          <a:prstGeom prst="rightArrow">
            <a:avLst/>
          </a:prstGeom>
          <a:solidFill>
            <a:schemeClr val="accent1"/>
          </a:solidFill>
          <a:ln w="5715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ヒラギノ角ゴ ProN W3"/>
              <a:ea typeface="ヒラギノ角ゴ ProN W3"/>
              <a:cs typeface="ヒラギノ角ゴ ProN W3"/>
              <a:sym typeface="ヒラギノ角ゴ ProN W3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07ECD34F-0114-4779-BD7E-2D4293C819C4}"/>
              </a:ext>
            </a:extLst>
          </p:cNvPr>
          <p:cNvSpPr txBox="1"/>
          <p:nvPr/>
        </p:nvSpPr>
        <p:spPr>
          <a:xfrm>
            <a:off x="7157963" y="1556353"/>
            <a:ext cx="4594206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4000" b="1" i="0" u="none" strike="noStrike" cap="none" spc="0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Mirage solo(HMD)</a:t>
            </a:r>
            <a:endParaRPr kumimoji="0" lang="ja-JP" altLang="en-US" sz="4000" b="1" i="0" u="none" strike="noStrike" cap="none" spc="0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FillTx/>
              <a:latin typeface="+mn-lt"/>
              <a:ea typeface="+mn-ea"/>
              <a:cs typeface="+mn-cs"/>
              <a:sym typeface="Avenir Next"/>
            </a:endParaRPr>
          </a:p>
        </p:txBody>
      </p:sp>
      <p:sp>
        <p:nvSpPr>
          <p:cNvPr id="14" name="テキスト プレースホルダー 2">
            <a:extLst>
              <a:ext uri="{FF2B5EF4-FFF2-40B4-BE49-F238E27FC236}">
                <a16:creationId xmlns:a16="http://schemas.microsoft.com/office/drawing/2014/main" id="{0051BB2C-E396-4EE1-82B3-39300A679144}"/>
              </a:ext>
            </a:extLst>
          </p:cNvPr>
          <p:cNvSpPr txBox="1">
            <a:spLocks/>
          </p:cNvSpPr>
          <p:nvPr/>
        </p:nvSpPr>
        <p:spPr>
          <a:xfrm>
            <a:off x="613524" y="1679181"/>
            <a:ext cx="9424759" cy="7396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7" tIns="50797" rIns="50797" bIns="50797">
            <a:normAutofit fontScale="92500" lnSpcReduction="20000"/>
          </a:bodyPr>
          <a:lstStyle>
            <a:lvl1pPr marL="592666" marR="0" indent="-592666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1pPr>
            <a:lvl2pPr marL="889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2pPr>
            <a:lvl3pPr marL="1333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3pPr>
            <a:lvl4pPr marL="1778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4pPr>
            <a:lvl5pPr marL="2222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5pPr>
            <a:lvl6pPr marL="3621845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4214512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4807178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5399843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r>
              <a:rPr lang="ja-JP" altLang="en-US" b="1" dirty="0">
                <a:solidFill>
                  <a:schemeClr val="bg2"/>
                </a:solidFill>
              </a:rPr>
              <a:t>プレイ方法</a:t>
            </a:r>
            <a:endParaRPr lang="en-US" altLang="ja-JP" b="1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バブルボールの中に入って</a:t>
            </a:r>
            <a:r>
              <a:rPr lang="en-US" altLang="ja-JP" sz="3600" dirty="0">
                <a:solidFill>
                  <a:schemeClr val="bg2"/>
                </a:solidFill>
              </a:rPr>
              <a:t>HMD</a:t>
            </a:r>
            <a:r>
              <a:rPr lang="ja-JP" altLang="en-US" sz="3600" dirty="0">
                <a:solidFill>
                  <a:schemeClr val="bg2"/>
                </a:solidFill>
              </a:rPr>
              <a:t>を被る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視点でスラスターの動きたい方向を制御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スラスターを動かしたときに</a:t>
            </a:r>
            <a:r>
              <a:rPr lang="ja-JP" altLang="en-US" sz="3600" b="1" dirty="0">
                <a:solidFill>
                  <a:srgbClr val="FF0000"/>
                </a:solidFill>
              </a:rPr>
              <a:t>体が揺れる</a:t>
            </a:r>
            <a:r>
              <a:rPr lang="ja-JP" altLang="en-US" sz="3600" dirty="0">
                <a:solidFill>
                  <a:schemeClr val="bg2"/>
                </a:solidFill>
              </a:rPr>
              <a:t>ので、うまく視点をあわせて動かす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円のポータルがあるので、そこを通過すると得点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スペースシャトルにつけばクリア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 dirty="0">
                <a:solidFill>
                  <a:schemeClr val="bg2"/>
                </a:solidFill>
              </a:rPr>
              <a:t>ポータルの通過数とゴール時の位置によってスコアを算出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endParaRPr lang="en-US" altLang="ja-JP" sz="3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514237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9320722-5931-4EE2-856D-F02521A422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" t="14495" r="10195" b="18639"/>
          <a:stretch/>
        </p:blipFill>
        <p:spPr>
          <a:xfrm>
            <a:off x="9934387" y="-138221"/>
            <a:ext cx="7572000" cy="7656133"/>
          </a:xfrm>
          <a:prstGeom prst="rect">
            <a:avLst/>
          </a:prstGeom>
        </p:spPr>
      </p:pic>
      <p:sp>
        <p:nvSpPr>
          <p:cNvPr id="7" name="タイトル 6">
            <a:extLst>
              <a:ext uri="{FF2B5EF4-FFF2-40B4-BE49-F238E27FC236}">
                <a16:creationId xmlns:a16="http://schemas.microsoft.com/office/drawing/2014/main" id="{39C9DB19-E28D-4319-9221-C6131F409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339" y="7382327"/>
            <a:ext cx="13953494" cy="1656184"/>
          </a:xfrm>
        </p:spPr>
        <p:txBody>
          <a:bodyPr/>
          <a:lstStyle/>
          <a:p>
            <a:br>
              <a:rPr lang="en-US" altLang="ja-JP" dirty="0">
                <a:solidFill>
                  <a:srgbClr val="0070C0"/>
                </a:solidFill>
              </a:rPr>
            </a:br>
            <a:endParaRPr lang="ja-JP" altLang="en-US" dirty="0">
              <a:solidFill>
                <a:srgbClr val="0070C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D7D6DA8E-34F9-457C-AC54-F2FA4FAAD7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9"/>
          <a:stretch/>
        </p:blipFill>
        <p:spPr>
          <a:xfrm>
            <a:off x="0" y="14991"/>
            <a:ext cx="9966275" cy="734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14376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3104E925-BE4F-304C-BF12-F020821C85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" t="14495" r="10195" b="18639"/>
          <a:stretch/>
        </p:blipFill>
        <p:spPr>
          <a:xfrm>
            <a:off x="9390212" y="21632"/>
            <a:ext cx="9783120" cy="989182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7545201-5FA6-4874-B40D-A653447DC0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4915" r="9701"/>
          <a:stretch/>
        </p:blipFill>
        <p:spPr>
          <a:xfrm>
            <a:off x="-546893" y="21632"/>
            <a:ext cx="10081121" cy="10133384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B8199A5-62D8-9D4D-B165-5E02F4265AC0}"/>
              </a:ext>
            </a:extLst>
          </p:cNvPr>
          <p:cNvSpPr/>
          <p:nvPr/>
        </p:nvSpPr>
        <p:spPr>
          <a:xfrm>
            <a:off x="6525161" y="4522857"/>
            <a:ext cx="42883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ja-JP" altLang="en-US">
                <a:highlight>
                  <a:srgbClr val="000000"/>
                </a:highlight>
              </a:rPr>
              <a:t>帰還訓練の競技化</a:t>
            </a:r>
            <a:endParaRPr lang="ja-JP" altLang="en-US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95099426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3104E925-BE4F-304C-BF12-F020821C853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" t="14495" r="10195" b="18639"/>
          <a:stretch/>
        </p:blipFill>
        <p:spPr>
          <a:xfrm>
            <a:off x="9390212" y="21632"/>
            <a:ext cx="9783120" cy="989182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7545201-5FA6-4874-B40D-A653447DC0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9" t="4915" r="9701"/>
          <a:stretch/>
        </p:blipFill>
        <p:spPr>
          <a:xfrm>
            <a:off x="-546893" y="21632"/>
            <a:ext cx="10081121" cy="10133384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61119DB-61F7-1A4C-B819-BAFEF274FAAE}"/>
              </a:ext>
            </a:extLst>
          </p:cNvPr>
          <p:cNvSpPr txBox="1"/>
          <p:nvPr/>
        </p:nvSpPr>
        <p:spPr>
          <a:xfrm>
            <a:off x="30405" y="0"/>
            <a:ext cx="6048672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96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Avenir Next"/>
              </a:rPr>
              <a:t>EVA_R</a:t>
            </a:r>
            <a:endParaRPr kumimoji="0" lang="ja-JP" altLang="en-US" sz="9600" b="1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Avenir Next"/>
            </a:endParaRPr>
          </a:p>
        </p:txBody>
      </p:sp>
    </p:spTree>
    <p:extLst>
      <p:ext uri="{BB962C8B-B14F-4D97-AF65-F5344CB8AC3E}">
        <p14:creationId xmlns:p14="http://schemas.microsoft.com/office/powerpoint/2010/main" val="302145354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D29000-335E-41DE-94D8-2F6127E32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帰還訓練とは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4943313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B66EEB-1AF7-495B-B3B6-B1EF0BDF0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船外活動にはトラブルがつきもの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C326E64-9B21-432E-A962-4C08C2DD3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524" y="1679181"/>
            <a:ext cx="9712791" cy="2549547"/>
          </a:xfrm>
        </p:spPr>
        <p:txBody>
          <a:bodyPr>
            <a:normAutofit/>
          </a:bodyPr>
          <a:lstStyle/>
          <a:p>
            <a:r>
              <a:rPr lang="ja-JP" altLang="en-US" sz="4800" b="1" dirty="0">
                <a:solidFill>
                  <a:schemeClr val="bg2"/>
                </a:solidFill>
              </a:rPr>
              <a:t>想定されるケース</a:t>
            </a:r>
            <a:endParaRPr lang="en-US" altLang="ja-JP" sz="4800" b="1" dirty="0">
              <a:solidFill>
                <a:schemeClr val="bg2"/>
              </a:solidFill>
            </a:endParaRPr>
          </a:p>
          <a:p>
            <a:pPr lvl="1"/>
            <a:r>
              <a:rPr lang="ja-JP" altLang="en-US" sz="3600" b="1" dirty="0">
                <a:solidFill>
                  <a:srgbClr val="0070C0"/>
                </a:solidFill>
              </a:rPr>
              <a:t>テザー（命綱</a:t>
            </a:r>
            <a:r>
              <a:rPr lang="en-US" altLang="ja-JP" sz="3600" b="1" dirty="0">
                <a:solidFill>
                  <a:srgbClr val="0070C0"/>
                </a:solidFill>
              </a:rPr>
              <a:t>)</a:t>
            </a:r>
            <a:r>
              <a:rPr lang="ja-JP" altLang="en-US" sz="3600" dirty="0">
                <a:solidFill>
                  <a:schemeClr val="bg2"/>
                </a:solidFill>
              </a:rPr>
              <a:t>が切断されたとき</a:t>
            </a:r>
            <a:endParaRPr lang="en-US" altLang="ja-JP" sz="3600" dirty="0">
              <a:solidFill>
                <a:schemeClr val="bg2"/>
              </a:solidFill>
            </a:endParaRPr>
          </a:p>
          <a:p>
            <a:endParaRPr lang="en-US" altLang="ja-JP" sz="3600" dirty="0">
              <a:solidFill>
                <a:schemeClr val="bg2"/>
              </a:solidFill>
            </a:endParaRPr>
          </a:p>
          <a:p>
            <a:endParaRPr lang="en-US" altLang="ja-JP" sz="3600" dirty="0">
              <a:solidFill>
                <a:schemeClr val="bg2"/>
              </a:solidFill>
            </a:endParaRPr>
          </a:p>
          <a:p>
            <a:endParaRPr lang="en-US" altLang="ja-JP" sz="3600" dirty="0"/>
          </a:p>
          <a:p>
            <a:endParaRPr lang="en-US" altLang="ja-JP" sz="3600" dirty="0"/>
          </a:p>
        </p:txBody>
      </p:sp>
      <p:pic>
        <p:nvPicPr>
          <p:cNvPr id="7170" name="Picture 2" descr="ãå®å®æ ãã¶ã¼ãã®ç»åæ¤ç´¢çµæ">
            <a:extLst>
              <a:ext uri="{FF2B5EF4-FFF2-40B4-BE49-F238E27FC236}">
                <a16:creationId xmlns:a16="http://schemas.microsoft.com/office/drawing/2014/main" id="{EFD6171C-076F-4F33-8CFE-BA2F3247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919475" y="2325806"/>
            <a:ext cx="8480901" cy="6360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テキスト プレースホルダー 4">
            <a:extLst>
              <a:ext uri="{FF2B5EF4-FFF2-40B4-BE49-F238E27FC236}">
                <a16:creationId xmlns:a16="http://schemas.microsoft.com/office/drawing/2014/main" id="{E771CB2F-9808-4C32-81DB-E9543DB9C2BA}"/>
              </a:ext>
            </a:extLst>
          </p:cNvPr>
          <p:cNvSpPr txBox="1">
            <a:spLocks/>
          </p:cNvSpPr>
          <p:nvPr/>
        </p:nvSpPr>
        <p:spPr>
          <a:xfrm>
            <a:off x="501367" y="5782707"/>
            <a:ext cx="9712791" cy="3445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7" tIns="50797" rIns="50797" bIns="50797">
            <a:normAutofit fontScale="92500" lnSpcReduction="10000"/>
          </a:bodyPr>
          <a:lstStyle>
            <a:lvl1pPr marL="592666" marR="0" indent="-592666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1pPr>
            <a:lvl2pPr marL="889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2pPr>
            <a:lvl3pPr marL="1333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3pPr>
            <a:lvl4pPr marL="1778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4pPr>
            <a:lvl5pPr marL="2222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5pPr>
            <a:lvl6pPr marL="3621845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4214512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4807178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5399843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r>
              <a:rPr lang="ja-JP" altLang="en-US" sz="4800" b="1" dirty="0">
                <a:solidFill>
                  <a:schemeClr val="bg2"/>
                </a:solidFill>
              </a:rPr>
              <a:t>スラスターを用いた移動</a:t>
            </a:r>
            <a:endParaRPr lang="en-US" altLang="ja-JP" sz="4800" b="1" dirty="0">
              <a:solidFill>
                <a:schemeClr val="bg2"/>
              </a:solidFill>
            </a:endParaRPr>
          </a:p>
          <a:p>
            <a:pPr lvl="1"/>
            <a:r>
              <a:rPr lang="ja-JP" altLang="en-US" sz="3600" b="1" dirty="0">
                <a:solidFill>
                  <a:schemeClr val="bg2"/>
                </a:solidFill>
              </a:rPr>
              <a:t>宇宙服</a:t>
            </a:r>
            <a:r>
              <a:rPr lang="ja-JP" altLang="en-US" sz="3600" dirty="0">
                <a:solidFill>
                  <a:schemeClr val="bg2"/>
                </a:solidFill>
              </a:rPr>
              <a:t>に備えられえる</a:t>
            </a:r>
            <a:r>
              <a:rPr lang="ja-JP" altLang="en-US" sz="3600" b="1" dirty="0">
                <a:solidFill>
                  <a:srgbClr val="0070C0"/>
                </a:solidFill>
              </a:rPr>
              <a:t>スラスター</a:t>
            </a:r>
            <a:r>
              <a:rPr lang="en-US" altLang="ja-JP" sz="3600" b="1" dirty="0">
                <a:solidFill>
                  <a:srgbClr val="0070C0"/>
                </a:solidFill>
              </a:rPr>
              <a:t>(</a:t>
            </a:r>
            <a:r>
              <a:rPr lang="ja-JP" altLang="en-US" sz="3600" b="1" dirty="0">
                <a:solidFill>
                  <a:srgbClr val="0070C0"/>
                </a:solidFill>
              </a:rPr>
              <a:t>噴射装置</a:t>
            </a:r>
            <a:r>
              <a:rPr lang="en-US" altLang="ja-JP" sz="3600" b="1" dirty="0">
                <a:solidFill>
                  <a:srgbClr val="0070C0"/>
                </a:solidFill>
              </a:rPr>
              <a:t>)</a:t>
            </a:r>
            <a:r>
              <a:rPr lang="ja-JP" altLang="en-US" sz="3600" b="1" dirty="0">
                <a:solidFill>
                  <a:srgbClr val="0070C0"/>
                </a:solidFill>
              </a:rPr>
              <a:t>を制御</a:t>
            </a:r>
            <a:r>
              <a:rPr lang="ja-JP" altLang="en-US" sz="3600" dirty="0">
                <a:solidFill>
                  <a:schemeClr val="bg2"/>
                </a:solidFill>
              </a:rPr>
              <a:t>する必要がある</a:t>
            </a:r>
            <a:endParaRPr lang="en-US" altLang="ja-JP" sz="3600" dirty="0">
              <a:solidFill>
                <a:schemeClr val="bg2"/>
              </a:solidFill>
            </a:endParaRPr>
          </a:p>
          <a:p>
            <a:pPr lvl="1"/>
            <a:r>
              <a:rPr lang="ja-JP" altLang="en-US" sz="3600">
                <a:solidFill>
                  <a:schemeClr val="bg2"/>
                </a:solidFill>
              </a:rPr>
              <a:t>宇宙ステーションに帰りたい</a:t>
            </a:r>
            <a:endParaRPr lang="en-US" altLang="ja-JP" sz="3600" dirty="0">
              <a:solidFill>
                <a:schemeClr val="bg2"/>
              </a:solidFill>
            </a:endParaRPr>
          </a:p>
          <a:p>
            <a:endParaRPr lang="en-US" altLang="ja-JP" sz="3600" dirty="0">
              <a:solidFill>
                <a:schemeClr val="bg2"/>
              </a:solidFill>
            </a:endParaRPr>
          </a:p>
          <a:p>
            <a:endParaRPr lang="en-US" altLang="ja-JP" sz="3600" dirty="0"/>
          </a:p>
          <a:p>
            <a:endParaRPr lang="en-US" altLang="ja-JP" sz="3600" dirty="0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44FED5EE-97B2-49AF-91EB-72D0A1DE94D4}"/>
              </a:ext>
            </a:extLst>
          </p:cNvPr>
          <p:cNvSpPr/>
          <p:nvPr/>
        </p:nvSpPr>
        <p:spPr>
          <a:xfrm rot="600704">
            <a:off x="12755769" y="1679181"/>
            <a:ext cx="1170946" cy="5717899"/>
          </a:xfrm>
          <a:prstGeom prst="ellipse">
            <a:avLst/>
          </a:prstGeom>
          <a:noFill/>
          <a:ln w="76200" cap="flat">
            <a:solidFill>
              <a:schemeClr val="accent5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ヒラギノ角ゴ ProN W3"/>
              <a:ea typeface="ヒラギノ角ゴ ProN W3"/>
              <a:cs typeface="ヒラギノ角ゴ ProN W3"/>
              <a:sym typeface="ヒラギノ角ゴ ProN W3"/>
            </a:endParaRPr>
          </a:p>
        </p:txBody>
      </p:sp>
      <p:sp>
        <p:nvSpPr>
          <p:cNvPr id="13" name="矢印: 下 12">
            <a:extLst>
              <a:ext uri="{FF2B5EF4-FFF2-40B4-BE49-F238E27FC236}">
                <a16:creationId xmlns:a16="http://schemas.microsoft.com/office/drawing/2014/main" id="{0E9E1AA8-63AA-4CB3-AD1B-3E4E07F357AB}"/>
              </a:ext>
            </a:extLst>
          </p:cNvPr>
          <p:cNvSpPr/>
          <p:nvPr/>
        </p:nvSpPr>
        <p:spPr>
          <a:xfrm>
            <a:off x="4111525" y="3803416"/>
            <a:ext cx="1224136" cy="1656184"/>
          </a:xfrm>
          <a:prstGeom prst="downArrow">
            <a:avLst/>
          </a:prstGeom>
          <a:solidFill>
            <a:schemeClr val="accent1"/>
          </a:solidFill>
          <a:ln w="57150" cap="flat">
            <a:solidFill>
              <a:schemeClr val="accent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ヒラギノ角ゴ ProN W3"/>
              <a:ea typeface="ヒラギノ角ゴ ProN W3"/>
              <a:cs typeface="ヒラギノ角ゴ ProN W3"/>
              <a:sym typeface="ヒラギノ角ゴ ProN W3"/>
            </a:endParaRPr>
          </a:p>
        </p:txBody>
      </p:sp>
    </p:spTree>
    <p:extLst>
      <p:ext uri="{BB962C8B-B14F-4D97-AF65-F5344CB8AC3E}">
        <p14:creationId xmlns:p14="http://schemas.microsoft.com/office/powerpoint/2010/main" val="365720978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B66EEB-1AF7-495B-B3B6-B1EF0BDF0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船外活動にはトラブルがつきもの</a:t>
            </a:r>
          </a:p>
        </p:txBody>
      </p:sp>
      <p:pic>
        <p:nvPicPr>
          <p:cNvPr id="7170" name="Picture 2" descr="ãå®å®æ ãã¶ã¼ãã®ç»åæ¤ç´¢çµæ">
            <a:extLst>
              <a:ext uri="{FF2B5EF4-FFF2-40B4-BE49-F238E27FC236}">
                <a16:creationId xmlns:a16="http://schemas.microsoft.com/office/drawing/2014/main" id="{EFD6171C-076F-4F33-8CFE-BA2F3247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919475" y="2325806"/>
            <a:ext cx="8480901" cy="6360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楕円 10">
            <a:extLst>
              <a:ext uri="{FF2B5EF4-FFF2-40B4-BE49-F238E27FC236}">
                <a16:creationId xmlns:a16="http://schemas.microsoft.com/office/drawing/2014/main" id="{44FED5EE-97B2-49AF-91EB-72D0A1DE94D4}"/>
              </a:ext>
            </a:extLst>
          </p:cNvPr>
          <p:cNvSpPr/>
          <p:nvPr/>
        </p:nvSpPr>
        <p:spPr>
          <a:xfrm>
            <a:off x="12755769" y="1679181"/>
            <a:ext cx="2808312" cy="7704856"/>
          </a:xfrm>
          <a:prstGeom prst="ellipse">
            <a:avLst/>
          </a:prstGeom>
          <a:noFill/>
          <a:ln w="76200" cap="flat">
            <a:solidFill>
              <a:schemeClr val="accent5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ヒラギノ角ゴ ProN W3"/>
              <a:ea typeface="ヒラギノ角ゴ ProN W3"/>
              <a:cs typeface="ヒラギノ角ゴ ProN W3"/>
              <a:sym typeface="ヒラギノ角ゴ ProN W3"/>
            </a:endParaRPr>
          </a:p>
        </p:txBody>
      </p:sp>
      <p:sp>
        <p:nvSpPr>
          <p:cNvPr id="14" name="テキスト プレースホルダー 4">
            <a:extLst>
              <a:ext uri="{FF2B5EF4-FFF2-40B4-BE49-F238E27FC236}">
                <a16:creationId xmlns:a16="http://schemas.microsoft.com/office/drawing/2014/main" id="{BB8EBBFB-B276-4DC3-A9B1-3675103D7187}"/>
              </a:ext>
            </a:extLst>
          </p:cNvPr>
          <p:cNvSpPr txBox="1">
            <a:spLocks/>
          </p:cNvSpPr>
          <p:nvPr/>
        </p:nvSpPr>
        <p:spPr>
          <a:xfrm>
            <a:off x="0" y="4372744"/>
            <a:ext cx="9712791" cy="3528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7" tIns="50797" rIns="50797" bIns="50797">
            <a:noAutofit/>
          </a:bodyPr>
          <a:lstStyle>
            <a:lvl1pPr marL="592666" marR="0" indent="-592666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1pPr>
            <a:lvl2pPr marL="889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2pPr>
            <a:lvl3pPr marL="1333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3pPr>
            <a:lvl4pPr marL="1778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4pPr>
            <a:lvl5pPr marL="2222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5pPr>
            <a:lvl6pPr marL="3621845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4214512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4807178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5399843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pPr marL="0" indent="0" algn="ctr">
              <a:buNone/>
            </a:pPr>
            <a:r>
              <a:rPr lang="ja-JP" altLang="en-US" sz="3200" b="1">
                <a:solidFill>
                  <a:schemeClr val="bg2"/>
                </a:solidFill>
              </a:rPr>
              <a:t>非常時を想定したトレーニングが大切</a:t>
            </a:r>
            <a:endParaRPr lang="en-US" altLang="ja-JP" sz="3200" b="1" dirty="0">
              <a:solidFill>
                <a:schemeClr val="bg2"/>
              </a:solidFill>
            </a:endParaRPr>
          </a:p>
          <a:p>
            <a:pPr marL="0" indent="0" algn="ctr">
              <a:buNone/>
            </a:pPr>
            <a:r>
              <a:rPr lang="ja-JP" altLang="en-US" sz="3200" b="1">
                <a:solidFill>
                  <a:schemeClr val="bg2"/>
                </a:solidFill>
              </a:rPr>
              <a:t>↓</a:t>
            </a:r>
            <a:endParaRPr lang="en-US" altLang="ja-JP" sz="3200" b="1" dirty="0">
              <a:solidFill>
                <a:schemeClr val="bg2"/>
              </a:solidFill>
            </a:endParaRPr>
          </a:p>
          <a:p>
            <a:pPr marL="0" indent="0" algn="ctr">
              <a:buNone/>
            </a:pPr>
            <a:r>
              <a:rPr lang="ja-JP" altLang="en-US" sz="3200" b="1">
                <a:solidFill>
                  <a:schemeClr val="bg2"/>
                </a:solidFill>
              </a:rPr>
              <a:t>訓練を積まないと</a:t>
            </a:r>
            <a:r>
              <a:rPr lang="ja-JP" altLang="en-US" sz="3200" b="1">
                <a:solidFill>
                  <a:srgbClr val="FF0000"/>
                </a:solidFill>
              </a:rPr>
              <a:t>死につながる</a:t>
            </a:r>
            <a:endParaRPr lang="en-US" altLang="ja-JP" sz="3200" dirty="0">
              <a:solidFill>
                <a:schemeClr val="bg2"/>
              </a:solidFill>
            </a:endParaRPr>
          </a:p>
          <a:p>
            <a:endParaRPr lang="en-US" altLang="ja-JP" sz="3200" dirty="0">
              <a:solidFill>
                <a:schemeClr val="bg2"/>
              </a:solidFill>
            </a:endParaRPr>
          </a:p>
          <a:p>
            <a:endParaRPr lang="en-US" altLang="ja-JP" sz="3200" dirty="0"/>
          </a:p>
          <a:p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362168220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D29000-335E-41DE-94D8-2F6127E32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競技化とは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396892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A4A4A1-D084-43B9-B99C-0C48B9660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訓練の競技化</a:t>
            </a:r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:a16="http://schemas.microsoft.com/office/drawing/2014/main" id="{5D9585F9-B63A-4849-8CC4-DF849AD13A1D}"/>
              </a:ext>
            </a:extLst>
          </p:cNvPr>
          <p:cNvSpPr txBox="1">
            <a:spLocks/>
          </p:cNvSpPr>
          <p:nvPr/>
        </p:nvSpPr>
        <p:spPr>
          <a:xfrm>
            <a:off x="613524" y="1679181"/>
            <a:ext cx="9424759" cy="7396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7" tIns="50797" rIns="50797" bIns="50797">
            <a:normAutofit/>
          </a:bodyPr>
          <a:lstStyle>
            <a:lvl1pPr marL="592666" marR="0" indent="-592666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1pPr>
            <a:lvl2pPr marL="889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2pPr>
            <a:lvl3pPr marL="1333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3pPr>
            <a:lvl4pPr marL="17780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4pPr>
            <a:lvl5pPr marL="2222500" marR="0" indent="-444500" algn="l" defTabSz="778932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160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+mj-lt"/>
                <a:ea typeface="+mj-ea"/>
                <a:cs typeface="Avenir Next Medium"/>
                <a:sym typeface="Avenir Next Medium"/>
              </a:defRPr>
            </a:lvl5pPr>
            <a:lvl6pPr marL="3621845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6pPr>
            <a:lvl7pPr marL="4214512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7pPr>
            <a:lvl8pPr marL="4807178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8pPr>
            <a:lvl9pPr marL="5399843" marR="0" indent="-658517" algn="l" defTabSz="778932" rtl="0" eaLnBrk="1" latinLnBrk="0" hangingPunct="1">
              <a:lnSpc>
                <a:spcPct val="100000"/>
              </a:lnSpc>
              <a:spcBef>
                <a:spcPts val="5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kumimoji="1" sz="5334" b="0" i="0" u="none" strike="noStrike" cap="none" spc="0" baseline="0">
                <a:ln>
                  <a:noFill/>
                </a:ln>
                <a:solidFill>
                  <a:srgbClr val="3E4157"/>
                </a:solidFill>
                <a:uFillTx/>
                <a:latin typeface="Avenir Next Medium"/>
                <a:ea typeface="Avenir Next Medium"/>
                <a:cs typeface="Avenir Next Medium"/>
                <a:sym typeface="Avenir Next Medium"/>
              </a:defRPr>
            </a:lvl9pPr>
          </a:lstStyle>
          <a:p>
            <a:r>
              <a:rPr lang="ja-JP" altLang="en-US" b="1" dirty="0">
                <a:solidFill>
                  <a:schemeClr val="bg2"/>
                </a:solidFill>
              </a:rPr>
              <a:t>消防士における実例</a:t>
            </a:r>
            <a:endParaRPr lang="en-US" altLang="ja-JP" b="1" dirty="0">
              <a:solidFill>
                <a:schemeClr val="bg2"/>
              </a:solidFill>
            </a:endParaRPr>
          </a:p>
          <a:p>
            <a:pPr lvl="1"/>
            <a:r>
              <a:rPr lang="ja-JP" altLang="en-US" sz="4200" dirty="0"/>
              <a:t>日頃の</a:t>
            </a:r>
            <a:r>
              <a:rPr lang="ja-JP" altLang="en-US" sz="4200" b="1" dirty="0">
                <a:solidFill>
                  <a:srgbClr val="FF0000"/>
                </a:solidFill>
              </a:rPr>
              <a:t>訓練を競技化</a:t>
            </a:r>
            <a:endParaRPr lang="en-US" altLang="ja-JP" sz="4200" b="1" dirty="0">
              <a:solidFill>
                <a:srgbClr val="FF0000"/>
              </a:solidFill>
            </a:endParaRPr>
          </a:p>
          <a:p>
            <a:pPr lvl="1"/>
            <a:r>
              <a:rPr lang="ja-JP" altLang="en-US" sz="4200" b="1" dirty="0">
                <a:solidFill>
                  <a:srgbClr val="0070C0"/>
                </a:solidFill>
              </a:rPr>
              <a:t>技術向上</a:t>
            </a:r>
            <a:r>
              <a:rPr lang="en-US" altLang="ja-JP" sz="4200" b="1" dirty="0">
                <a:solidFill>
                  <a:srgbClr val="0070C0"/>
                </a:solidFill>
              </a:rPr>
              <a:t>&amp;</a:t>
            </a:r>
            <a:r>
              <a:rPr lang="ja-JP" altLang="en-US" sz="4200" b="1" dirty="0">
                <a:solidFill>
                  <a:srgbClr val="0070C0"/>
                </a:solidFill>
              </a:rPr>
              <a:t>モチベーション</a:t>
            </a:r>
            <a:endParaRPr lang="en-US" altLang="ja-JP" sz="4200" b="1" dirty="0">
              <a:solidFill>
                <a:srgbClr val="0070C0"/>
              </a:solidFill>
            </a:endParaRPr>
          </a:p>
          <a:p>
            <a:r>
              <a:rPr lang="ja-JP" altLang="en-US" b="1" dirty="0">
                <a:solidFill>
                  <a:schemeClr val="bg2"/>
                </a:solidFill>
              </a:rPr>
              <a:t>宇宙飛行士の場合</a:t>
            </a:r>
            <a:endParaRPr lang="en-US" altLang="ja-JP" b="1" dirty="0">
              <a:solidFill>
                <a:schemeClr val="bg2"/>
              </a:solidFill>
            </a:endParaRPr>
          </a:p>
          <a:p>
            <a:pPr lvl="1"/>
            <a:r>
              <a:rPr lang="ja-JP" altLang="en-US" sz="3900" dirty="0">
                <a:solidFill>
                  <a:schemeClr val="bg2"/>
                </a:solidFill>
              </a:rPr>
              <a:t>宇宙空間に放り出されたとき</a:t>
            </a:r>
            <a:br>
              <a:rPr lang="en-US" altLang="ja-JP" sz="3900" dirty="0">
                <a:solidFill>
                  <a:schemeClr val="bg2"/>
                </a:solidFill>
              </a:rPr>
            </a:br>
            <a:r>
              <a:rPr lang="ja-JP" altLang="en-US" sz="3900" dirty="0">
                <a:solidFill>
                  <a:schemeClr val="bg2"/>
                </a:solidFill>
              </a:rPr>
              <a:t>帰還するための競技は面白いのでは？</a:t>
            </a:r>
            <a:endParaRPr lang="en-US" altLang="ja-JP" sz="3900" dirty="0">
              <a:solidFill>
                <a:schemeClr val="bg2"/>
              </a:solidFill>
            </a:endParaRPr>
          </a:p>
        </p:txBody>
      </p:sp>
      <p:pic>
        <p:nvPicPr>
          <p:cNvPr id="13" name="Picture 6" descr="ãå¨å½æå©æ¶é²ãã®ç»åæ¤ç´¢çµæ">
            <a:extLst>
              <a:ext uri="{FF2B5EF4-FFF2-40B4-BE49-F238E27FC236}">
                <a16:creationId xmlns:a16="http://schemas.microsoft.com/office/drawing/2014/main" id="{EB6F12DD-9C96-4859-B071-83E726212A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2972" y="1276401"/>
            <a:ext cx="8027291" cy="5688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3587127"/>
      </p:ext>
    </p:extLst>
  </p:cSld>
  <p:clrMapOvr>
    <a:masterClrMapping/>
  </p:clrMapOvr>
  <p:transition spd="med"/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azusa-colors">
  <a:themeElements>
    <a:clrScheme name="azusa-colors">
      <a:dk1>
        <a:srgbClr val="FFFFFF"/>
      </a:dk1>
      <a:lt1>
        <a:srgbClr val="FFF5E3"/>
      </a:lt1>
      <a:dk2>
        <a:srgbClr val="464E70"/>
      </a:dk2>
      <a:lt2>
        <a:srgbClr val="DCDEE0"/>
      </a:lt2>
      <a:accent1>
        <a:srgbClr val="02A8F3"/>
      </a:accent1>
      <a:accent2>
        <a:srgbClr val="33B490"/>
      </a:accent2>
      <a:accent3>
        <a:srgbClr val="00BBD3"/>
      </a:accent3>
      <a:accent4>
        <a:srgbClr val="FF9000"/>
      </a:accent4>
      <a:accent5>
        <a:srgbClr val="FF5151"/>
      </a:accent5>
      <a:accent6>
        <a:srgbClr val="B967C7"/>
      </a:accent6>
      <a:hlink>
        <a:srgbClr val="0000FF"/>
      </a:hlink>
      <a:folHlink>
        <a:srgbClr val="FF00FF"/>
      </a:folHlink>
    </a:clrScheme>
    <a:fontScheme name="メイリオ + Segoe UI">
      <a:majorFont>
        <a:latin typeface="Segoe UI"/>
        <a:ea typeface="メイリオ"/>
        <a:cs typeface="Avenir Next"/>
      </a:majorFont>
      <a:minorFont>
        <a:latin typeface="Segoe UI"/>
        <a:ea typeface="メイリオ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57150" cap="flat">
          <a:solidFill>
            <a:schemeClr val="accent5"/>
          </a:solidFill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76200" cap="flat">
          <a:solidFill>
            <a:srgbClr val="FF5151"/>
          </a:solidFill>
          <a:prstDash val="solid"/>
          <a:miter lim="400000"/>
          <a:tailEnd type="arrow"/>
        </a:ln>
        <a:effectLst/>
        <a:sp3d/>
      </a:spPr>
      <a:bodyPr/>
      <a:lstStyle/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FFF5E3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1" i="0" u="none" strike="noStrike" cap="none" spc="0" normalizeH="0" baseline="0">
            <a:ln>
              <a:noFill/>
            </a:ln>
            <a:solidFill>
              <a:srgbClr val="FFF5E3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702</TotalTime>
  <Words>386</Words>
  <Application>Microsoft Macintosh PowerPoint</Application>
  <PresentationFormat>ユーザー設定</PresentationFormat>
  <Paragraphs>69</Paragraphs>
  <Slides>22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29" baseType="lpstr">
      <vt:lpstr>Segoe UI</vt:lpstr>
      <vt:lpstr>ヒラギノ角ゴ ProN W3</vt:lpstr>
      <vt:lpstr>メイリオ</vt:lpstr>
      <vt:lpstr>Avenir Next</vt:lpstr>
      <vt:lpstr>Avenir Next Medium</vt:lpstr>
      <vt:lpstr>Avenir Roman</vt:lpstr>
      <vt:lpstr>azusa-colors</vt:lpstr>
      <vt:lpstr>PowerPoint プレゼンテーション</vt:lpstr>
      <vt:lpstr>チーム紹介</vt:lpstr>
      <vt:lpstr>PowerPoint プレゼンテーション</vt:lpstr>
      <vt:lpstr>PowerPoint プレゼンテーション</vt:lpstr>
      <vt:lpstr>帰還訓練とは</vt:lpstr>
      <vt:lpstr>船外活動にはトラブルがつきもの</vt:lpstr>
      <vt:lpstr>船外活動にはトラブルがつきもの</vt:lpstr>
      <vt:lpstr>競技化とは</vt:lpstr>
      <vt:lpstr>訓練の競技化</vt:lpstr>
      <vt:lpstr>帰還訓練の競技をVR体験</vt:lpstr>
      <vt:lpstr>PowerPoint プレゼンテーション</vt:lpstr>
      <vt:lpstr>実データに基づく仮説</vt:lpstr>
      <vt:lpstr>PowerPoint プレゼンテーション</vt:lpstr>
      <vt:lpstr>競技紹介</vt:lpstr>
      <vt:lpstr>PowerPoint プレゼンテーション</vt:lpstr>
      <vt:lpstr>tes</vt:lpstr>
      <vt:lpstr>Lunar Orbital Platform-Gateway をご存知ですか？</vt:lpstr>
      <vt:lpstr>そうだ、月行こう</vt:lpstr>
      <vt:lpstr>プレイ</vt:lpstr>
      <vt:lpstr>競技ルール</vt:lpstr>
      <vt:lpstr>競技紹介</vt:lpstr>
      <vt:lpstr> 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mikihiro</dc:creator>
  <cp:lastModifiedBy>KAWANO YUKI</cp:lastModifiedBy>
  <cp:revision>51</cp:revision>
  <cp:lastPrinted>2016-06-20T19:35:27Z</cp:lastPrinted>
  <dcterms:modified xsi:type="dcterms:W3CDTF">2018-05-20T05:55:40Z</dcterms:modified>
</cp:coreProperties>
</file>